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7" r:id="rId9"/>
    <p:sldId id="264" r:id="rId10"/>
    <p:sldId id="263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964"/>
  </p:normalViewPr>
  <p:slideViewPr>
    <p:cSldViewPr snapToGrid="0" snapToObjects="1">
      <p:cViewPr varScale="1">
        <p:scale>
          <a:sx n="116" d="100"/>
          <a:sy n="116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3/1/21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3/1/21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matt.Bluske@gmail.co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401B2-73DC-7943-9DB3-F94BD2E600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EPRRS March 2021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BA8F62-8A84-3644-A1D0-2F007C13F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93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8CC6B-39CB-EE46-83BF-CA621EB25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9079716" cy="706964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5784A-A0A6-8F46-9317-439E20D7F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063" y="2603500"/>
            <a:ext cx="10686361" cy="3416300"/>
          </a:xfrm>
        </p:spPr>
        <p:txBody>
          <a:bodyPr>
            <a:normAutofit/>
          </a:bodyPr>
          <a:lstStyle/>
          <a:p>
            <a:r>
              <a:rPr lang="en-US" dirty="0"/>
              <a:t>Respond to the Google Survey that will be sent tomorrow</a:t>
            </a:r>
          </a:p>
          <a:p>
            <a:r>
              <a:rPr lang="en-US" dirty="0"/>
              <a:t>Await the Availability Google Survey that will be sent mid-month</a:t>
            </a:r>
          </a:p>
          <a:p>
            <a:r>
              <a:rPr lang="en-US" dirty="0"/>
              <a:t>Diligently follow all instructions surrounding Availability as we will all be stumbling through this together</a:t>
            </a:r>
          </a:p>
          <a:p>
            <a:r>
              <a:rPr lang="en-US" dirty="0"/>
              <a:t>Ask questions before assuming anything – we are in strange uncharted territory</a:t>
            </a:r>
          </a:p>
        </p:txBody>
      </p:sp>
    </p:spTree>
    <p:extLst>
      <p:ext uri="{BB962C8B-B14F-4D97-AF65-F5344CB8AC3E}">
        <p14:creationId xmlns:p14="http://schemas.microsoft.com/office/powerpoint/2010/main" val="1146133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67F0746-CC20-6B45-9926-B07D7819C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8FBFFB8-6CEC-C84C-8BD0-4C98BB5F1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55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2087E-09EA-804F-AA98-7BA6D5834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FC1B77-2258-D040-AC23-0DE88BED22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Return to Play</a:t>
            </a:r>
          </a:p>
          <a:p>
            <a:r>
              <a:rPr lang="en-US" dirty="0"/>
              <a:t>Assignments</a:t>
            </a:r>
          </a:p>
          <a:p>
            <a:r>
              <a:rPr lang="en-US" dirty="0"/>
              <a:t>Reimbursements</a:t>
            </a:r>
          </a:p>
          <a:p>
            <a:r>
              <a:rPr lang="en-US" dirty="0"/>
              <a:t>USAR &amp; NCR Update</a:t>
            </a:r>
          </a:p>
          <a:p>
            <a:r>
              <a:rPr lang="en-US" dirty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734055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C5099-71F5-9E41-AEC4-F49B791E4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Return to Play - RugbyPA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03B91-3656-254C-80BE-D3B54A80D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Moving to level 4 on COVID protocol</a:t>
            </a:r>
          </a:p>
          <a:p>
            <a:r>
              <a:rPr lang="en-US" dirty="0"/>
              <a:t>USAR sanctioned matches</a:t>
            </a:r>
          </a:p>
          <a:p>
            <a:r>
              <a:rPr lang="en-US" dirty="0"/>
              <a:t>CIPP applies to these matches</a:t>
            </a:r>
          </a:p>
          <a:p>
            <a:r>
              <a:rPr lang="en-US" dirty="0"/>
              <a:t>Planning a 5 week season</a:t>
            </a:r>
          </a:p>
          <a:p>
            <a:pPr lvl="1"/>
            <a:r>
              <a:rPr lang="en-US" dirty="0"/>
              <a:t>2nd week of April through May</a:t>
            </a:r>
          </a:p>
          <a:p>
            <a:pPr lvl="1"/>
            <a:r>
              <a:rPr lang="en-US" dirty="0"/>
              <a:t>Playoff scenario to finish the season</a:t>
            </a:r>
          </a:p>
          <a:p>
            <a:pPr lvl="1"/>
            <a:r>
              <a:rPr lang="en-US" dirty="0"/>
              <a:t>Matches may happen on Saturday and/or Sunday and/or weekdays</a:t>
            </a:r>
          </a:p>
          <a:p>
            <a:r>
              <a:rPr lang="en-US" dirty="0"/>
              <a:t>Organizer - Dylan Hamilton</a:t>
            </a:r>
          </a:p>
          <a:p>
            <a:r>
              <a:rPr lang="en-US" b="1" dirty="0"/>
              <a:t>Assignments and payment to be handled by special procedure</a:t>
            </a:r>
          </a:p>
        </p:txBody>
      </p:sp>
    </p:spTree>
    <p:extLst>
      <p:ext uri="{BB962C8B-B14F-4D97-AF65-F5344CB8AC3E}">
        <p14:creationId xmlns:p14="http://schemas.microsoft.com/office/powerpoint/2010/main" val="3279229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B96D3-D6C1-1C43-8589-4EB763F9B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Return to Play - EPRU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1BF8F-F7E3-B149-A4C0-B6B58BDA1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Remaining at level 3 COVID Return to Play protocol</a:t>
            </a:r>
          </a:p>
          <a:p>
            <a:pPr lvl="1"/>
            <a:r>
              <a:rPr lang="en-US" dirty="0"/>
              <a:t>No effort to return to play in spring</a:t>
            </a:r>
          </a:p>
          <a:p>
            <a:r>
              <a:rPr lang="en-US" dirty="0"/>
              <a:t>Unsanctioned matches (read: practices) may happen</a:t>
            </a:r>
          </a:p>
          <a:p>
            <a:pPr lvl="1"/>
            <a:r>
              <a:rPr lang="en-US" dirty="0"/>
              <a:t>No plan to assist with these efforts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957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3F2CA-6205-394A-AD00-C8B13E628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Return to Play - NCR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78935-7EFA-3D4D-A28C-13777AF59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NCR has their own Return to Play protocol</a:t>
            </a:r>
          </a:p>
          <a:p>
            <a:r>
              <a:rPr lang="en-US" dirty="0"/>
              <a:t>Currently look at options for a spring and/or summer season</a:t>
            </a:r>
          </a:p>
          <a:p>
            <a:pPr lvl="1"/>
            <a:r>
              <a:rPr lang="en-US" dirty="0"/>
              <a:t>15s or 7s / all details are still undecided</a:t>
            </a:r>
          </a:p>
          <a:p>
            <a:r>
              <a:rPr lang="en-US" dirty="0"/>
              <a:t>Liability insurance</a:t>
            </a:r>
          </a:p>
          <a:p>
            <a:pPr lvl="1"/>
            <a:r>
              <a:rPr lang="en-US" dirty="0"/>
              <a:t>NCR asserts that they have full liability insurance for referees and teams</a:t>
            </a:r>
          </a:p>
          <a:p>
            <a:pPr lvl="1"/>
            <a:r>
              <a:rPr lang="en-US" dirty="0"/>
              <a:t>USAR/CIPP does NOT apply to these matches</a:t>
            </a:r>
          </a:p>
          <a:p>
            <a:r>
              <a:rPr lang="en-US" dirty="0"/>
              <a:t>CRCs may happen (will not be in PA)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069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04F2B-74DD-614A-93F2-FF92CB2F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Assignments  - SPECIAL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F6354-27C8-6847-95C6-1CCDC0C49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10115301" cy="3951536"/>
          </a:xfrm>
        </p:spPr>
        <p:txBody>
          <a:bodyPr>
            <a:normAutofit/>
          </a:bodyPr>
          <a:lstStyle/>
          <a:p>
            <a:r>
              <a:rPr lang="en-US" dirty="0"/>
              <a:t>EPRRS will NOT directly assign matches in the spring</a:t>
            </a:r>
          </a:p>
          <a:p>
            <a:r>
              <a:rPr lang="en-US" dirty="0"/>
              <a:t>SURVEY for referees’ interest and willingness to officiate this spring</a:t>
            </a:r>
          </a:p>
          <a:p>
            <a:pPr lvl="1"/>
            <a:r>
              <a:rPr lang="en-US" dirty="0"/>
              <a:t>Survey inquires about the possible scenarios and opportunities this spring</a:t>
            </a:r>
          </a:p>
          <a:p>
            <a:pPr lvl="1"/>
            <a:r>
              <a:rPr lang="en-US" b="1" dirty="0"/>
              <a:t>Understand the risks involved!   --Ask questions tonight</a:t>
            </a:r>
            <a:r>
              <a:rPr lang="en-US" dirty="0"/>
              <a:t>!</a:t>
            </a:r>
          </a:p>
          <a:p>
            <a:r>
              <a:rPr lang="en-US" dirty="0"/>
              <a:t>Survey results will help us populate lists of interested referees</a:t>
            </a:r>
          </a:p>
          <a:p>
            <a:pPr lvl="1"/>
            <a:r>
              <a:rPr lang="en-US" dirty="0"/>
              <a:t>Appropriate lists will be given to unions who have returned to play</a:t>
            </a:r>
          </a:p>
          <a:p>
            <a:pPr lvl="1"/>
            <a:r>
              <a:rPr lang="en-US" dirty="0"/>
              <a:t>Union organizers and/or clubs will contact referees directly and manage assignments</a:t>
            </a:r>
          </a:p>
        </p:txBody>
      </p:sp>
    </p:spTree>
    <p:extLst>
      <p:ext uri="{BB962C8B-B14F-4D97-AF65-F5344CB8AC3E}">
        <p14:creationId xmlns:p14="http://schemas.microsoft.com/office/powerpoint/2010/main" val="3122435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04F2B-74DD-614A-93F2-FF92CB2F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Assignments  - SPECIAL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F6354-27C8-6847-95C6-1CCDC0C49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130" y="2603500"/>
            <a:ext cx="10664328" cy="3951536"/>
          </a:xfrm>
        </p:spPr>
        <p:txBody>
          <a:bodyPr>
            <a:normAutofit/>
          </a:bodyPr>
          <a:lstStyle/>
          <a:p>
            <a:r>
              <a:rPr lang="en-US" dirty="0"/>
              <a:t>Possible matches available under this Special Procedure</a:t>
            </a:r>
          </a:p>
          <a:p>
            <a:pPr lvl="1"/>
            <a:r>
              <a:rPr lang="en-US" dirty="0"/>
              <a:t>RugbyPA</a:t>
            </a:r>
          </a:p>
          <a:p>
            <a:pPr lvl="1"/>
            <a:r>
              <a:rPr lang="en-US" dirty="0"/>
              <a:t>NCR</a:t>
            </a:r>
          </a:p>
          <a:p>
            <a:pPr lvl="1"/>
            <a:r>
              <a:rPr lang="en-US" dirty="0"/>
              <a:t>EPRU Club matches will likely not be in COVID Stage 5</a:t>
            </a:r>
          </a:p>
          <a:p>
            <a:pPr lvl="2"/>
            <a:r>
              <a:rPr lang="en-US" dirty="0"/>
              <a:t>They will have no insurance coverage at any level, a referee accepting such a match is assuming full risk</a:t>
            </a:r>
          </a:p>
          <a:p>
            <a:r>
              <a:rPr lang="en-US" dirty="0"/>
              <a:t>When you accept a match</a:t>
            </a:r>
          </a:p>
          <a:p>
            <a:pPr lvl="1"/>
            <a:r>
              <a:rPr lang="en-US" dirty="0"/>
              <a:t>We will have instruction on how to let us know you have accepted a match so we can pull your availability</a:t>
            </a:r>
          </a:p>
          <a:p>
            <a:pPr lvl="1"/>
            <a:r>
              <a:rPr lang="en-US" dirty="0"/>
              <a:t>Please honor your acceptance of the match – do not switch if offered a new assignment from another source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900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8CC6B-39CB-EE46-83BF-CA621EB25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9079716" cy="706964"/>
          </a:xfrm>
        </p:spPr>
        <p:txBody>
          <a:bodyPr/>
          <a:lstStyle/>
          <a:p>
            <a:r>
              <a:rPr lang="en-US" dirty="0"/>
              <a:t>Reimbursements – SPECIAL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5784A-A0A6-8F46-9317-439E20D7F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063" y="2603500"/>
            <a:ext cx="10686361" cy="34163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EPRRS will NOT directly accept payment nor give reimbursements for spring 2021 rugby</a:t>
            </a:r>
          </a:p>
          <a:p>
            <a:r>
              <a:rPr lang="en-US" dirty="0"/>
              <a:t>Payments will be made by clubs and/or unions directly to referees</a:t>
            </a:r>
          </a:p>
          <a:p>
            <a:pPr lvl="1"/>
            <a:r>
              <a:rPr lang="en-US" dirty="0"/>
              <a:t>You are responsible for confirming payment amount and collecting payment for services</a:t>
            </a:r>
          </a:p>
          <a:p>
            <a:pPr lvl="1"/>
            <a:r>
              <a:rPr lang="en-US" dirty="0"/>
              <a:t>You are expected to adhere to general payment amount guidelines we have used previously</a:t>
            </a:r>
          </a:p>
          <a:p>
            <a:r>
              <a:rPr lang="en-US" dirty="0"/>
              <a:t>Accepting assignments should follow customary guidelines</a:t>
            </a:r>
          </a:p>
          <a:p>
            <a:pPr lvl="1"/>
            <a:r>
              <a:rPr lang="en-US" dirty="0"/>
              <a:t>You are expected to be generally flexible with your availability similar to how EPPRS assignments are normally resolved</a:t>
            </a:r>
          </a:p>
          <a:p>
            <a:pPr lvl="1"/>
            <a:r>
              <a:rPr lang="en-US" dirty="0"/>
              <a:t>Referees are expected to share resources (matches) fairly with other willing referees</a:t>
            </a:r>
          </a:p>
          <a:p>
            <a:pPr lvl="1"/>
            <a:r>
              <a:rPr lang="en-US" dirty="0"/>
              <a:t>Clubs are expected to share resources (referees) with other clubs participating in sanctioned matches</a:t>
            </a:r>
          </a:p>
          <a:p>
            <a:r>
              <a:rPr lang="en-US" dirty="0">
                <a:solidFill>
                  <a:srgbClr val="92D050"/>
                </a:solidFill>
              </a:rPr>
              <a:t>If you think you are owed a reimbursement from 2020 or before we will process those payments</a:t>
            </a:r>
          </a:p>
          <a:p>
            <a:pPr lvl="1"/>
            <a:r>
              <a:rPr lang="en-US" dirty="0">
                <a:solidFill>
                  <a:srgbClr val="92D050"/>
                </a:solidFill>
              </a:rPr>
              <a:t>Please email </a:t>
            </a:r>
            <a:r>
              <a:rPr lang="en-US" dirty="0" err="1">
                <a:solidFill>
                  <a:srgbClr val="92D050"/>
                </a:solidFill>
              </a:rPr>
              <a:t>M</a:t>
            </a:r>
            <a:r>
              <a:rPr lang="en-US" dirty="0" err="1">
                <a:solidFill>
                  <a:srgbClr val="92D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att.Bluske@gmail.com</a:t>
            </a:r>
            <a:r>
              <a:rPr lang="en-US" dirty="0">
                <a:solidFill>
                  <a:srgbClr val="92D050"/>
                </a:solidFill>
              </a:rPr>
              <a:t> with a request for priority reimbursement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644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2000C-B7FF-EC4A-BE5B-4733ED276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USAR &amp; NCR - Liability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4282B-CA5D-FD4E-99FC-5D02AC9450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8978" y="2603500"/>
            <a:ext cx="5341134" cy="3632047"/>
          </a:xfrm>
        </p:spPr>
        <p:txBody>
          <a:bodyPr>
            <a:normAutofit/>
          </a:bodyPr>
          <a:lstStyle/>
          <a:p>
            <a:r>
              <a:rPr lang="en-US" dirty="0"/>
              <a:t>NCR’s official position:</a:t>
            </a:r>
          </a:p>
          <a:p>
            <a:pPr lvl="1"/>
            <a:r>
              <a:rPr lang="en-US" dirty="0"/>
              <a:t>“If you referee a match that features one or more NCR teams, you and the teams and the game ARE covered."</a:t>
            </a:r>
          </a:p>
          <a:p>
            <a:r>
              <a:rPr lang="en-US" dirty="0"/>
              <a:t>Our take:</a:t>
            </a:r>
          </a:p>
          <a:p>
            <a:pPr lvl="1"/>
            <a:r>
              <a:rPr lang="en-US" dirty="0"/>
              <a:t>Insurance is *probably* not the issue here</a:t>
            </a:r>
          </a:p>
          <a:p>
            <a:pPr lvl="1"/>
            <a:r>
              <a:rPr lang="en-US" dirty="0"/>
              <a:t>USAR &amp; NCR insurance policies are the same (same underwriter)</a:t>
            </a:r>
          </a:p>
          <a:p>
            <a:pPr lvl="1"/>
            <a:r>
              <a:rPr lang="en-US" dirty="0"/>
              <a:t>One primary concern: USAR may take issue with a referee officiating a match featuring an NCR team</a:t>
            </a:r>
          </a:p>
          <a:p>
            <a:endParaRPr 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BCCADBD-27C4-B64A-8743-DCB368C8FE3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09130884"/>
              </p:ext>
            </p:extLst>
          </p:nvPr>
        </p:nvGraphicFramePr>
        <p:xfrm>
          <a:off x="6753340" y="2489812"/>
          <a:ext cx="4799682" cy="3249976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178868">
                  <a:extLst>
                    <a:ext uri="{9D8B030D-6E8A-4147-A177-3AD203B41FA5}">
                      <a16:colId xmlns:a16="http://schemas.microsoft.com/office/drawing/2014/main" val="2430767318"/>
                    </a:ext>
                  </a:extLst>
                </a:gridCol>
                <a:gridCol w="1861787">
                  <a:extLst>
                    <a:ext uri="{9D8B030D-6E8A-4147-A177-3AD203B41FA5}">
                      <a16:colId xmlns:a16="http://schemas.microsoft.com/office/drawing/2014/main" val="3379111774"/>
                    </a:ext>
                  </a:extLst>
                </a:gridCol>
                <a:gridCol w="1759027">
                  <a:extLst>
                    <a:ext uri="{9D8B030D-6E8A-4147-A177-3AD203B41FA5}">
                      <a16:colId xmlns:a16="http://schemas.microsoft.com/office/drawing/2014/main" val="3256121451"/>
                    </a:ext>
                  </a:extLst>
                </a:gridCol>
              </a:tblGrid>
              <a:tr h="823938">
                <a:tc>
                  <a:txBody>
                    <a:bodyPr/>
                    <a:lstStyle/>
                    <a:p>
                      <a:r>
                        <a:rPr lang="en-US" dirty="0"/>
                        <a:t>VS.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USAR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NCR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229573518"/>
                  </a:ext>
                </a:extLst>
              </a:tr>
              <a:tr h="1213019">
                <a:tc>
                  <a:txBody>
                    <a:bodyPr/>
                    <a:lstStyle/>
                    <a:p>
                      <a:r>
                        <a:rPr lang="en-US" b="1" dirty="0"/>
                        <a:t>USAR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OK</a:t>
                      </a:r>
                    </a:p>
                    <a:p>
                      <a:r>
                        <a:rPr lang="en-US" dirty="0"/>
                        <a:t>CIPP applies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Gray area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2127311"/>
                  </a:ext>
                </a:extLst>
              </a:tr>
              <a:tr h="1213019">
                <a:tc>
                  <a:txBody>
                    <a:bodyPr/>
                    <a:lstStyle/>
                    <a:p>
                      <a:r>
                        <a:rPr lang="en-US" b="1" dirty="0"/>
                        <a:t>NCR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Gray area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Likely OK</a:t>
                      </a:r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9751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90970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1649</TotalTime>
  <Words>636</Words>
  <Application>Microsoft Macintosh PowerPoint</Application>
  <PresentationFormat>Widescreen</PresentationFormat>
  <Paragraphs>81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Ion Boardroom</vt:lpstr>
      <vt:lpstr>EPRRS March 2021</vt:lpstr>
      <vt:lpstr>Agenda</vt:lpstr>
      <vt:lpstr>Return to Play - RugbyPA</vt:lpstr>
      <vt:lpstr>Return to Play - EPRU</vt:lpstr>
      <vt:lpstr>Return to Play - NCR</vt:lpstr>
      <vt:lpstr>Assignments  - SPECIAL PROCEDURE</vt:lpstr>
      <vt:lpstr>Assignments  - SPECIAL PROCEDURE</vt:lpstr>
      <vt:lpstr>Reimbursements – SPECIAL PROCEDURE</vt:lpstr>
      <vt:lpstr>USAR &amp; NCR - Liability</vt:lpstr>
      <vt:lpstr>Next Steps</vt:lpstr>
      <vt:lpstr>Q&amp;A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EPRRS March 2021</dc:title>
  <dc:creator>Matthew Bluske 2</dc:creator>
  <cp:lastModifiedBy>Matthew Bluske 2</cp:lastModifiedBy>
  <cp:revision>10</cp:revision>
  <dcterms:created xsi:type="dcterms:W3CDTF">2021-03-01T00:29:27Z</dcterms:created>
  <dcterms:modified xsi:type="dcterms:W3CDTF">2021-03-02T17:42:50Z</dcterms:modified>
</cp:coreProperties>
</file>